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96" y="-4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10162C3-7C89-4304-9273-EFE7E531D1EF}" type="doc">
      <dgm:prSet loTypeId="urn:microsoft.com/office/officeart/2005/8/layout/equation2" loCatId="process" qsTypeId="urn:microsoft.com/office/officeart/2005/8/quickstyle/3d2" qsCatId="3D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7A5AAA97-AE86-4B5C-80BF-C00D19B17D66}">
      <dgm:prSet/>
      <dgm:spPr/>
      <dgm:t>
        <a:bodyPr/>
        <a:lstStyle/>
        <a:p>
          <a:pPr rtl="0"/>
          <a:r>
            <a:rPr lang="ru-RU" dirty="0" smtClean="0"/>
            <a:t>«Современные образовательные технологии в урочной деятельности: их направленность на достижение обучающими  планируемых результатов»</a:t>
          </a:r>
          <a:endParaRPr lang="ru-RU" dirty="0"/>
        </a:p>
      </dgm:t>
    </dgm:pt>
    <dgm:pt modelId="{F0413C47-DB17-4F37-BB78-F20EDED400F2}" type="parTrans" cxnId="{46343D00-B745-4326-8ECE-987E2155FA86}">
      <dgm:prSet/>
      <dgm:spPr/>
      <dgm:t>
        <a:bodyPr/>
        <a:lstStyle/>
        <a:p>
          <a:endParaRPr lang="ru-RU"/>
        </a:p>
      </dgm:t>
    </dgm:pt>
    <dgm:pt modelId="{CC2F6188-F22B-420E-A89D-99C27B9D64B5}" type="sibTrans" cxnId="{46343D00-B745-4326-8ECE-987E2155FA86}">
      <dgm:prSet/>
      <dgm:spPr/>
      <dgm:t>
        <a:bodyPr/>
        <a:lstStyle/>
        <a:p>
          <a:endParaRPr lang="ru-RU"/>
        </a:p>
      </dgm:t>
    </dgm:pt>
    <dgm:pt modelId="{64FA2ADA-B3C8-4BE1-B5BE-A4EBC1775BAD}" type="pres">
      <dgm:prSet presAssocID="{610162C3-7C89-4304-9273-EFE7E531D1EF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DFEC99A-5E8A-4677-96E2-FD07F938FCED}" type="pres">
      <dgm:prSet presAssocID="{610162C3-7C89-4304-9273-EFE7E531D1EF}" presName="vNodes" presStyleCnt="0"/>
      <dgm:spPr/>
    </dgm:pt>
    <dgm:pt modelId="{6634B6B1-4101-40F0-978C-E216815C7B34}" type="pres">
      <dgm:prSet presAssocID="{610162C3-7C89-4304-9273-EFE7E531D1EF}" presName="last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BC58DCA-A409-4A3D-8145-56D18560AA4A}" type="presOf" srcId="{7A5AAA97-AE86-4B5C-80BF-C00D19B17D66}" destId="{6634B6B1-4101-40F0-978C-E216815C7B34}" srcOrd="0" destOrd="0" presId="urn:microsoft.com/office/officeart/2005/8/layout/equation2"/>
    <dgm:cxn modelId="{46343D00-B745-4326-8ECE-987E2155FA86}" srcId="{610162C3-7C89-4304-9273-EFE7E531D1EF}" destId="{7A5AAA97-AE86-4B5C-80BF-C00D19B17D66}" srcOrd="0" destOrd="0" parTransId="{F0413C47-DB17-4F37-BB78-F20EDED400F2}" sibTransId="{CC2F6188-F22B-420E-A89D-99C27B9D64B5}"/>
    <dgm:cxn modelId="{FE106EE1-1AFC-4CD3-931E-C5DC665CAFE6}" type="presOf" srcId="{610162C3-7C89-4304-9273-EFE7E531D1EF}" destId="{64FA2ADA-B3C8-4BE1-B5BE-A4EBC1775BAD}" srcOrd="0" destOrd="0" presId="urn:microsoft.com/office/officeart/2005/8/layout/equation2"/>
    <dgm:cxn modelId="{5AF8775B-E2D2-4762-B0F2-B2DF453FB091}" type="presParOf" srcId="{64FA2ADA-B3C8-4BE1-B5BE-A4EBC1775BAD}" destId="{8DFEC99A-5E8A-4677-96E2-FD07F938FCED}" srcOrd="0" destOrd="0" presId="urn:microsoft.com/office/officeart/2005/8/layout/equation2"/>
    <dgm:cxn modelId="{4EEB00C4-41C5-41EC-A60F-A1DDED5DB2E8}" type="presParOf" srcId="{64FA2ADA-B3C8-4BE1-B5BE-A4EBC1775BAD}" destId="{6634B6B1-4101-40F0-978C-E216815C7B34}" srcOrd="1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634B6B1-4101-40F0-978C-E216815C7B34}">
      <dsp:nvSpPr>
        <dsp:cNvPr id="0" name=""/>
        <dsp:cNvSpPr/>
      </dsp:nvSpPr>
      <dsp:spPr>
        <a:xfrm>
          <a:off x="477458" y="806"/>
          <a:ext cx="3958826" cy="395882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1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«Современные образовательные технологии в урочной деятельности: их направленность на достижение обучающими  планируемых результатов»</a:t>
          </a:r>
          <a:endParaRPr lang="ru-RU" sz="2100" kern="1200" dirty="0"/>
        </a:p>
      </dsp:txBody>
      <dsp:txXfrm>
        <a:off x="477458" y="806"/>
        <a:ext cx="3958826" cy="39588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20.02.23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620688"/>
            <a:ext cx="7287954" cy="5256584"/>
          </a:xfrm>
          <a:effectLst>
            <a:innerShdw blurRad="63500" dist="50800" dir="162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noAutofit/>
            <a:sp3d/>
          </a:bodyPr>
          <a:lstStyle/>
          <a:p>
            <a:pPr lvl="0" algn="ctr">
              <a:spcBef>
                <a:spcPts val="0"/>
              </a:spcBef>
              <a:defRPr/>
            </a:pPr>
            <a:r>
              <a:rPr lang="ru-RU" sz="2000" b="1" kern="0" spc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общеобразовательное учреждение </a:t>
            </a:r>
            <a:br>
              <a:rPr lang="ru-RU" sz="2000" b="1" kern="0" spc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kern="0" spc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Ташкирменская </a:t>
            </a:r>
            <a:r>
              <a:rPr lang="ru-RU" sz="2000" b="1" kern="0" spc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общебразовательная</a:t>
            </a:r>
            <a:r>
              <a:rPr lang="ru-RU" sz="2000" b="1" kern="0" spc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школа</a:t>
            </a:r>
            <a:br>
              <a:rPr lang="ru-RU" sz="2000" b="1" kern="0" spc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kern="0" spc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Лаишевского района Республики Татарстан </a:t>
            </a:r>
            <a:r>
              <a:rPr lang="ru-RU" sz="2000" b="1" kern="0" spc="0" dirty="0" smtClean="0">
                <a:ln>
                  <a:noFill/>
                </a:ln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kern="0" spc="0" dirty="0" smtClean="0">
                <a:ln>
                  <a:noFill/>
                </a:ln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kern="0" spc="0" dirty="0">
                <a:ln>
                  <a:noFill/>
                </a:ln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kern="0" spc="0" dirty="0">
                <a:ln>
                  <a:noFill/>
                </a:ln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kern="0" spc="0" dirty="0" smtClean="0">
                <a:ln>
                  <a:noFill/>
                </a:ln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kern="0" spc="0" dirty="0" smtClean="0">
                <a:ln>
                  <a:noFill/>
                </a:ln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kern="0" spc="0" dirty="0">
                <a:ln>
                  <a:noFill/>
                </a:ln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kern="0" spc="0" dirty="0">
                <a:ln>
                  <a:noFill/>
                </a:ln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kern="0" spc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Портфолио</a:t>
            </a:r>
            <a:r>
              <a:rPr lang="ru-RU" sz="4000" b="1" kern="0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kern="0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kern="0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kern="0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kern="0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kern="0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kern="0" spc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Габидуллиной</a:t>
            </a:r>
            <a:r>
              <a:rPr lang="ru-RU" sz="2400" b="1" i="1" kern="0" spc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kern="0" spc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Альмиры</a:t>
            </a:r>
            <a:r>
              <a:rPr lang="ru-RU" sz="2400" b="1" i="1" kern="0" spc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kern="0" spc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Ильгизовны</a:t>
            </a:r>
            <a:r>
              <a:rPr lang="ru-RU" sz="2400" b="1" i="1" kern="0" spc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i="1" kern="0" spc="0" dirty="0">
                <a:ln>
                  <a:noFill/>
                </a:ln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i="1" kern="0" spc="0" dirty="0">
                <a:ln>
                  <a:noFill/>
                </a:ln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kern="0" spc="0" dirty="0">
                <a:ln>
                  <a:noFill/>
                </a:ln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 </a:t>
            </a:r>
            <a:r>
              <a:rPr lang="ru-RU" sz="2400" b="1" i="1" kern="0" spc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начальных классов</a:t>
            </a:r>
            <a:r>
              <a:rPr lang="ru-RU" sz="2400" b="1" i="1" kern="0" dirty="0"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i="1" kern="0" dirty="0"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kern="0" dirty="0"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Классный руководитель </a:t>
            </a:r>
            <a:r>
              <a:rPr lang="ru-RU" sz="2400" b="1" i="1" kern="0" dirty="0" smtClean="0"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ru-RU" sz="2400" b="1" i="1" kern="0" dirty="0"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класса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54727" y="2132856"/>
            <a:ext cx="2603869" cy="26038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94107" y="2870840"/>
            <a:ext cx="2315837" cy="2315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85157944"/>
      </p:ext>
    </p:extLst>
  </p:cSld>
  <p:clrMapOvr>
    <a:masterClrMapping/>
  </p:clrMapOvr>
  <p:transition advTm="755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Выпускники начальной школы  2020</a:t>
            </a:r>
            <a:endParaRPr lang="ru-RU" b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1" y="1772816"/>
            <a:ext cx="2403142" cy="1802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4304710"/>
            <a:ext cx="2616424" cy="1962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67028" y="2132856"/>
            <a:ext cx="1957908" cy="2610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941168"/>
            <a:ext cx="2304256" cy="172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641376"/>
            <a:ext cx="1136025" cy="216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69098" y="1556792"/>
            <a:ext cx="1747056" cy="2329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42563" y="3974047"/>
            <a:ext cx="1913473" cy="2551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543137097"/>
      </p:ext>
    </p:extLst>
  </p:cSld>
  <p:clrMapOvr>
    <a:masterClrMapping/>
  </p:clrMapOvr>
  <p:transition advTm="9844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1560" y="0"/>
            <a:ext cx="8229600" cy="1143000"/>
          </a:xfrm>
        </p:spPr>
        <p:txBody>
          <a:bodyPr/>
          <a:lstStyle/>
          <a:p>
            <a:pPr algn="ctr"/>
            <a:r>
              <a:rPr lang="ru-RU" dirty="0" smtClean="0"/>
              <a:t>Мои третьеклассники</a:t>
            </a:r>
            <a:endParaRPr lang="ru-RU" dirty="0"/>
          </a:p>
        </p:txBody>
      </p:sp>
      <p:pic>
        <p:nvPicPr>
          <p:cNvPr id="1027" name="Picture 3" descr="C:\Users\Наталья\Downloads\167687749670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18778" r="14855"/>
          <a:stretch>
            <a:fillRect/>
          </a:stretch>
        </p:blipFill>
        <p:spPr bwMode="auto">
          <a:xfrm>
            <a:off x="5585975" y="1268760"/>
            <a:ext cx="3558025" cy="2545565"/>
          </a:xfrm>
          <a:prstGeom prst="rect">
            <a:avLst/>
          </a:prstGeom>
          <a:noFill/>
        </p:spPr>
      </p:pic>
      <p:pic>
        <p:nvPicPr>
          <p:cNvPr id="1026" name="Picture 2" descr="https://edu.tatar.ru/upload/news/org1193/309438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4941168"/>
            <a:ext cx="2731336" cy="1800200"/>
          </a:xfrm>
          <a:prstGeom prst="rect">
            <a:avLst/>
          </a:prstGeom>
          <a:noFill/>
        </p:spPr>
      </p:pic>
      <p:pic>
        <p:nvPicPr>
          <p:cNvPr id="6" name="Picture 2" descr="C:\Users\Наталья\Downloads\6C7FCF3E-DD6F-441E-A40A-60CFE44B9DCF.JPG"/>
          <p:cNvPicPr>
            <a:picLocks noChangeAspect="1" noChangeArrowheads="1"/>
          </p:cNvPicPr>
          <p:nvPr/>
        </p:nvPicPr>
        <p:blipFill>
          <a:blip r:embed="rId4" cstate="print"/>
          <a:srcRect l="18247" t="7244" r="21898"/>
          <a:stretch>
            <a:fillRect/>
          </a:stretch>
        </p:blipFill>
        <p:spPr bwMode="auto">
          <a:xfrm>
            <a:off x="5975648" y="4096164"/>
            <a:ext cx="3168352" cy="2761836"/>
          </a:xfrm>
          <a:prstGeom prst="rect">
            <a:avLst/>
          </a:prstGeom>
          <a:noFill/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/>
          <a:srcRect l="17097" t="20549" r="39458" b="4829"/>
          <a:stretch/>
        </p:blipFill>
        <p:spPr>
          <a:xfrm>
            <a:off x="3059832" y="1628800"/>
            <a:ext cx="2586545" cy="249779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/>
          <a:srcRect l="22420" t="24526" r="43292" b="4829"/>
          <a:stretch/>
        </p:blipFill>
        <p:spPr>
          <a:xfrm>
            <a:off x="323528" y="1340768"/>
            <a:ext cx="2592288" cy="3409341"/>
          </a:xfrm>
          <a:prstGeom prst="rect">
            <a:avLst/>
          </a:prstGeom>
        </p:spPr>
      </p:pic>
      <p:pic>
        <p:nvPicPr>
          <p:cNvPr id="10" name="Picture 2" descr="C:\Users\Наталья\Downloads\IMG_20221004_122213.jpg"/>
          <p:cNvPicPr>
            <a:picLocks noChangeAspect="1" noChangeArrowheads="1"/>
          </p:cNvPicPr>
          <p:nvPr/>
        </p:nvPicPr>
        <p:blipFill>
          <a:blip r:embed="rId7" cstate="print"/>
          <a:srcRect l="9228" t="985" r="15660" b="38508"/>
          <a:stretch>
            <a:fillRect/>
          </a:stretch>
        </p:blipFill>
        <p:spPr bwMode="auto">
          <a:xfrm>
            <a:off x="3059832" y="4725144"/>
            <a:ext cx="2761133" cy="1956217"/>
          </a:xfrm>
          <a:prstGeom prst="rect">
            <a:avLst/>
          </a:prstGeom>
          <a:noFill/>
        </p:spPr>
      </p:pic>
    </p:spTree>
  </p:cSld>
  <p:clrMapOvr>
    <a:masterClrMapping/>
  </p:clrMapOvr>
  <p:transition advTm="13104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25909" y="-315416"/>
            <a:ext cx="7737619" cy="7302810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внимание!</a:t>
            </a:r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23728" y="2708920"/>
            <a:ext cx="4794718" cy="3209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8340278"/>
      </p:ext>
    </p:extLst>
  </p:cSld>
  <p:clrMapOvr>
    <a:masterClrMapping/>
  </p:clrMapOvr>
  <p:transition advTm="4634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Педагогическое кредо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499992" y="2564904"/>
            <a:ext cx="4420013" cy="3201805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ru-RU" b="1" dirty="0"/>
              <a:t>Достучаться до каждого </a:t>
            </a:r>
            <a:r>
              <a:rPr lang="ru-RU" b="1" dirty="0" smtClean="0"/>
              <a:t>сердца</a:t>
            </a:r>
            <a:endParaRPr lang="ru-RU" b="1" dirty="0"/>
          </a:p>
          <a:p>
            <a:pPr marL="0" indent="0">
              <a:lnSpc>
                <a:spcPct val="110000"/>
              </a:lnSpc>
              <a:buNone/>
            </a:pPr>
            <a:r>
              <a:rPr lang="ru-RU" b="1" dirty="0"/>
              <a:t>Тех, кого ты решился </a:t>
            </a:r>
            <a:r>
              <a:rPr lang="ru-RU" b="1" dirty="0" smtClean="0"/>
              <a:t>учить</a:t>
            </a:r>
            <a:endParaRPr lang="ru-RU" b="1" dirty="0"/>
          </a:p>
          <a:p>
            <a:pPr marL="0" indent="0">
              <a:lnSpc>
                <a:spcPct val="110000"/>
              </a:lnSpc>
              <a:buNone/>
            </a:pPr>
            <a:r>
              <a:rPr lang="ru-RU" b="1" dirty="0"/>
              <a:t>И откроется тайная </a:t>
            </a:r>
            <a:r>
              <a:rPr lang="ru-RU" b="1" dirty="0" smtClean="0"/>
              <a:t>дверца</a:t>
            </a:r>
            <a:endParaRPr lang="ru-RU" b="1" dirty="0"/>
          </a:p>
          <a:p>
            <a:pPr marL="0" indent="0">
              <a:lnSpc>
                <a:spcPct val="110000"/>
              </a:lnSpc>
              <a:buNone/>
            </a:pPr>
            <a:r>
              <a:rPr lang="ru-RU" b="1" dirty="0"/>
              <a:t>К душам тех, кого смог </a:t>
            </a:r>
            <a:r>
              <a:rPr lang="ru-RU" b="1" dirty="0" smtClean="0"/>
              <a:t>полюбить</a:t>
            </a:r>
            <a:r>
              <a:rPr lang="ru-RU" dirty="0" smtClean="0"/>
              <a:t>!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dirty="0"/>
              <a:t> </a:t>
            </a:r>
            <a:r>
              <a:rPr lang="ru-RU" dirty="0" smtClean="0"/>
              <a:t>          </a:t>
            </a:r>
          </a:p>
          <a:p>
            <a:pPr marL="0" indent="0" algn="r">
              <a:lnSpc>
                <a:spcPct val="110000"/>
              </a:lnSpc>
              <a:buNone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smtClean="0"/>
              <a:t>Марк Львовский</a:t>
            </a:r>
            <a:endParaRPr lang="ru-RU" b="1" i="1" dirty="0"/>
          </a:p>
          <a:p>
            <a:endParaRPr lang="ru-RU" dirty="0"/>
          </a:p>
          <a:p>
            <a:pPr marL="0" indent="0">
              <a:buNone/>
            </a:pPr>
            <a:r>
              <a:rPr lang="ru-RU" dirty="0"/>
              <a:t>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374644"/>
            <a:ext cx="2451100" cy="1871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725" t="9858" r="7513" b="27855"/>
          <a:stretch/>
        </p:blipFill>
        <p:spPr>
          <a:xfrm>
            <a:off x="251520" y="1916832"/>
            <a:ext cx="4107944" cy="39834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72918025"/>
      </p:ext>
    </p:extLst>
  </p:cSld>
  <p:clrMapOvr>
    <a:masterClrMapping/>
  </p:clrMapOvr>
  <p:transition advTm="9141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143000"/>
          </a:xfrm>
        </p:spPr>
        <p:txBody>
          <a:bodyPr/>
          <a:lstStyle/>
          <a:p>
            <a:pPr algn="ctr"/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Общие сведения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79512" y="1412776"/>
            <a:ext cx="8784975" cy="4968552"/>
          </a:xfr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lvl="0" rtl="0">
              <a:buFont typeface="Wingdings" pitchFamily="2" charset="2"/>
              <a:buChar char="Ø"/>
            </a:pPr>
            <a:r>
              <a:rPr lang="ru-RU" sz="1800" b="1" i="1" dirty="0" smtClean="0">
                <a:solidFill>
                  <a:schemeClr val="accent1">
                    <a:lumMod val="50000"/>
                  </a:schemeClr>
                </a:solidFill>
              </a:rPr>
              <a:t>Ф.И.О.     </a:t>
            </a:r>
            <a:r>
              <a:rPr lang="ru-RU" sz="1800" b="1" i="1" dirty="0" err="1" smtClean="0">
                <a:solidFill>
                  <a:schemeClr val="accent1">
                    <a:lumMod val="50000"/>
                  </a:schemeClr>
                </a:solidFill>
              </a:rPr>
              <a:t>Габидуллина</a:t>
            </a:r>
            <a:r>
              <a:rPr lang="ru-RU" sz="1800" b="1" i="1" dirty="0" smtClean="0">
                <a:solidFill>
                  <a:schemeClr val="accent1">
                    <a:lumMod val="50000"/>
                  </a:schemeClr>
                </a:solidFill>
              </a:rPr>
              <a:t> Альмира </a:t>
            </a:r>
            <a:r>
              <a:rPr lang="ru-RU" sz="1800" b="1" i="1" dirty="0" err="1" smtClean="0">
                <a:solidFill>
                  <a:schemeClr val="accent1">
                    <a:lumMod val="50000"/>
                  </a:schemeClr>
                </a:solidFill>
              </a:rPr>
              <a:t>Ильгизовна</a:t>
            </a:r>
            <a:endParaRPr lang="ru-RU" sz="1800" b="1" i="1" dirty="0">
              <a:solidFill>
                <a:schemeClr val="accent1">
                  <a:lumMod val="50000"/>
                </a:schemeClr>
              </a:solidFill>
            </a:endParaRPr>
          </a:p>
          <a:p>
            <a:pPr lvl="0" rtl="0">
              <a:buFont typeface="Wingdings" pitchFamily="2" charset="2"/>
              <a:buChar char="Ø"/>
            </a:pPr>
            <a:r>
              <a:rPr lang="ru-RU" sz="1700" b="1" dirty="0" smtClean="0"/>
              <a:t>Дата рождения:  </a:t>
            </a:r>
            <a:r>
              <a:rPr lang="ru-RU" sz="1700" dirty="0"/>
              <a:t>7</a:t>
            </a:r>
            <a:r>
              <a:rPr lang="ru-RU" sz="1700" dirty="0" smtClean="0"/>
              <a:t> сентября 1976 года</a:t>
            </a:r>
            <a:endParaRPr lang="ru-RU" sz="1700" dirty="0"/>
          </a:p>
          <a:p>
            <a:pPr lvl="0">
              <a:buFont typeface="Wingdings" pitchFamily="2" charset="2"/>
              <a:buChar char="Ø"/>
            </a:pPr>
            <a:r>
              <a:rPr lang="ru-RU" sz="1700" b="1" dirty="0" smtClean="0"/>
              <a:t>Образование, квалификация по диплому: </a:t>
            </a:r>
            <a:r>
              <a:rPr lang="ru-RU" sz="1700" i="1" u="sng" dirty="0"/>
              <a:t>Средне-специальное</a:t>
            </a:r>
            <a:r>
              <a:rPr lang="ru-RU" sz="1700" dirty="0"/>
              <a:t>, Казанский педагогический колледж, квалификация по диплому «учитель начальных классов, учитель татарского языка и литературы в основной школе», диплом УТ №718304  выдан </a:t>
            </a:r>
            <a:r>
              <a:rPr lang="ru-RU" sz="1700" dirty="0" smtClean="0"/>
              <a:t>26.06.1996г. </a:t>
            </a:r>
            <a:r>
              <a:rPr lang="ru-RU" sz="1700" i="1" u="sng" dirty="0" smtClean="0"/>
              <a:t>Высшее  </a:t>
            </a:r>
            <a:r>
              <a:rPr lang="ru-RU" sz="1700" i="1" u="sng" dirty="0"/>
              <a:t>профессиональное образование</a:t>
            </a:r>
            <a:r>
              <a:rPr lang="ru-RU" sz="1700" dirty="0"/>
              <a:t>, Федеральное государственное бюджетное образовательное учреждение высшего образования «Казанский государственный институт культуры», квалификация по диплому «библиотечно–информационной деятельность», диплом 101618 0681795 №16403 выдан 17.06.2016 г</a:t>
            </a:r>
            <a:r>
              <a:rPr lang="ru-RU" sz="1700" dirty="0" smtClean="0"/>
              <a:t>.</a:t>
            </a:r>
          </a:p>
          <a:p>
            <a:pPr lvl="0">
              <a:buFont typeface="Wingdings" pitchFamily="2" charset="2"/>
              <a:buChar char="Ø"/>
            </a:pPr>
            <a:r>
              <a:rPr lang="ru-RU" sz="1700" b="1" dirty="0" smtClean="0"/>
              <a:t>Место работы:  </a:t>
            </a:r>
            <a:r>
              <a:rPr lang="ru-RU" sz="1700" dirty="0" smtClean="0"/>
              <a:t>МБОУ </a:t>
            </a:r>
            <a:r>
              <a:rPr lang="ru-RU" sz="1700" dirty="0" err="1" smtClean="0"/>
              <a:t>Ташкирменская</a:t>
            </a:r>
            <a:r>
              <a:rPr lang="ru-RU" sz="1700" dirty="0" smtClean="0"/>
              <a:t> ООШ</a:t>
            </a:r>
            <a:endParaRPr lang="ru-RU" sz="1700" dirty="0"/>
          </a:p>
          <a:p>
            <a:pPr lvl="0" rtl="0">
              <a:buFont typeface="Wingdings" pitchFamily="2" charset="2"/>
              <a:buChar char="Ø"/>
            </a:pPr>
            <a:r>
              <a:rPr lang="ru-RU" sz="1700" b="1" dirty="0" smtClean="0"/>
              <a:t>Стаж работы в данном учреждении/по специальности: </a:t>
            </a:r>
            <a:r>
              <a:rPr lang="ru-RU" sz="1700" dirty="0" smtClean="0"/>
              <a:t>6 лет 6 месяцев/22 года</a:t>
            </a:r>
            <a:endParaRPr lang="ru-RU" sz="1700" dirty="0"/>
          </a:p>
          <a:p>
            <a:pPr lvl="0" rtl="0">
              <a:buFont typeface="Wingdings" pitchFamily="2" charset="2"/>
              <a:buChar char="Ø"/>
            </a:pPr>
            <a:r>
              <a:rPr lang="ru-RU" sz="1700" b="1" dirty="0" smtClean="0"/>
              <a:t>Наличие квалификационной категории, дата присвоения: </a:t>
            </a:r>
            <a:r>
              <a:rPr lang="ru-RU" sz="1700" dirty="0" smtClean="0"/>
              <a:t>1 квалификационная категория, 2018 г.</a:t>
            </a:r>
            <a:endParaRPr lang="ru-RU" sz="1700" dirty="0"/>
          </a:p>
          <a:p>
            <a:pPr lvl="0" rtl="0">
              <a:buFont typeface="Wingdings" pitchFamily="2" charset="2"/>
              <a:buChar char="Ø"/>
            </a:pPr>
            <a:r>
              <a:rPr lang="en-US" sz="1700" b="1" dirty="0" err="1" smtClean="0"/>
              <a:t>Emai</a:t>
            </a:r>
            <a:r>
              <a:rPr lang="ru-RU" sz="1700" b="1" dirty="0" smtClean="0"/>
              <a:t>   </a:t>
            </a:r>
            <a:r>
              <a:rPr lang="en-US" sz="1700" dirty="0" smtClean="0"/>
              <a:t>gabidullina.1976@mail.ru</a:t>
            </a:r>
            <a:endParaRPr lang="ru-RU" sz="1700" dirty="0"/>
          </a:p>
          <a:p>
            <a:pPr lvl="0">
              <a:buFont typeface="Wingdings" pitchFamily="2" charset="2"/>
              <a:buChar char="Ø"/>
            </a:pPr>
            <a:r>
              <a:rPr lang="tt-RU" sz="1700" b="1" dirty="0"/>
              <a:t>Профессиональная переподготовка</a:t>
            </a:r>
            <a:r>
              <a:rPr lang="ru-RU" sz="1700" b="1" dirty="0" smtClean="0"/>
              <a:t>  </a:t>
            </a:r>
            <a:r>
              <a:rPr lang="ru-RU" sz="1700" dirty="0"/>
              <a:t>ООО «</a:t>
            </a:r>
            <a:r>
              <a:rPr lang="ru-RU" sz="1700" dirty="0" err="1"/>
              <a:t>Ифоурок</a:t>
            </a:r>
            <a:r>
              <a:rPr lang="ru-RU" sz="1700" dirty="0"/>
              <a:t>» по </a:t>
            </a:r>
            <a:r>
              <a:rPr lang="ru-RU" sz="1700" dirty="0" err="1"/>
              <a:t>прграмме</a:t>
            </a:r>
            <a:r>
              <a:rPr lang="ru-RU" sz="1700" dirty="0"/>
              <a:t> «Организация образовательного процесса для обучающихся с ограниченными возможностями здоровья», квалификация по диплому Педагог по обучению лиц с ограниченными возможностями здоровья, 07.09.2022г.</a:t>
            </a:r>
          </a:p>
        </p:txBody>
      </p:sp>
    </p:spTree>
    <p:extLst>
      <p:ext uri="{BB962C8B-B14F-4D97-AF65-F5344CB8AC3E}">
        <p14:creationId xmlns:p14="http://schemas.microsoft.com/office/powerpoint/2010/main" xmlns="" val="1561667983"/>
      </p:ext>
    </p:extLst>
  </p:cSld>
  <p:clrMapOvr>
    <a:masterClrMapping/>
  </p:clrMapOvr>
  <p:transition advTm="10234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3600" b="1" i="1" dirty="0"/>
              <a:t>Повышение квалификации</a:t>
            </a: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xmlns="" val="727041905"/>
              </p:ext>
            </p:extLst>
          </p:nvPr>
        </p:nvGraphicFramePr>
        <p:xfrm>
          <a:off x="323528" y="1700808"/>
          <a:ext cx="8496945" cy="5059188"/>
        </p:xfrm>
        <a:graphic>
          <a:graphicData uri="http://schemas.openxmlformats.org/drawingml/2006/table">
            <a:tbl>
              <a:tblPr/>
              <a:tblGrid>
                <a:gridCol w="800889"/>
                <a:gridCol w="2295456"/>
                <a:gridCol w="3096344"/>
                <a:gridCol w="936104"/>
                <a:gridCol w="1368152"/>
              </a:tblGrid>
              <a:tr h="454592">
                <a:tc>
                  <a:txBody>
                    <a:bodyPr/>
                    <a:lstStyle/>
                    <a:p>
                      <a:pPr algn="ctr"/>
                      <a:r>
                        <a:rPr lang="ru-RU" sz="1300" b="1" i="1" dirty="0">
                          <a:effectLst/>
                        </a:rPr>
                        <a:t>Дата</a:t>
                      </a:r>
                    </a:p>
                  </a:txBody>
                  <a:tcPr marL="5238" marR="5238" marT="5238" marB="5238"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8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i="1" dirty="0">
                          <a:effectLst/>
                        </a:rPr>
                        <a:t>Название структур, в которых прослушаны курсы</a:t>
                      </a:r>
                    </a:p>
                  </a:txBody>
                  <a:tcPr marL="5238" marR="5238" marT="5238" marB="5238"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8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i="1" dirty="0">
                          <a:effectLst/>
                        </a:rPr>
                        <a:t>Тема курсов</a:t>
                      </a:r>
                    </a:p>
                  </a:txBody>
                  <a:tcPr marL="5238" marR="5238" marT="5238" marB="5238"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8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i="1">
                          <a:effectLst/>
                        </a:rPr>
                        <a:t>Кол-во часов</a:t>
                      </a:r>
                    </a:p>
                  </a:txBody>
                  <a:tcPr marL="5238" marR="5238" marT="5238" marB="5238"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8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i="1" dirty="0">
                          <a:effectLst/>
                        </a:rPr>
                        <a:t>№ </a:t>
                      </a:r>
                      <a:r>
                        <a:rPr lang="ru-RU" sz="1300" b="1" i="1" dirty="0" smtClean="0">
                          <a:effectLst/>
                        </a:rPr>
                        <a:t>удостоверения</a:t>
                      </a:r>
                      <a:endParaRPr lang="ru-RU" sz="1300" b="1" i="1" dirty="0">
                        <a:effectLst/>
                      </a:endParaRPr>
                    </a:p>
                  </a:txBody>
                  <a:tcPr marL="5238" marR="5238" marT="5238" marB="5238"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8EF"/>
                    </a:solidFill>
                  </a:tcPr>
                </a:tc>
              </a:tr>
              <a:tr h="718548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effectLst/>
                        </a:rPr>
                        <a:t>2021г</a:t>
                      </a:r>
                    </a:p>
                  </a:txBody>
                  <a:tcPr marL="5238" marR="5238" marT="5238" marB="5238"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8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effectLst/>
                        </a:rPr>
                        <a:t>ИРО РТ</a:t>
                      </a:r>
                    </a:p>
                  </a:txBody>
                  <a:tcPr marL="5238" marR="5238" marT="5238" marB="5238"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8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effectLst/>
                        </a:rPr>
                        <a:t>Развитие совершенствование компетенций учителя как эффективный </a:t>
                      </a:r>
                      <a:r>
                        <a:rPr lang="ru-RU" sz="1300" dirty="0" err="1">
                          <a:effectLst/>
                        </a:rPr>
                        <a:t>механизмповышения</a:t>
                      </a:r>
                      <a:r>
                        <a:rPr lang="ru-RU" sz="1300" dirty="0">
                          <a:effectLst/>
                        </a:rPr>
                        <a:t> качества образования</a:t>
                      </a:r>
                    </a:p>
                  </a:txBody>
                  <a:tcPr marL="5238" marR="5238" marT="5238" marB="5238"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8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>
                          <a:effectLst/>
                        </a:rPr>
                        <a:t>72</a:t>
                      </a:r>
                    </a:p>
                  </a:txBody>
                  <a:tcPr marL="5238" marR="5238" marT="5238" marB="5238"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8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>
                          <a:effectLst/>
                        </a:rPr>
                        <a:t>ИРО_000948_БО</a:t>
                      </a:r>
                    </a:p>
                  </a:txBody>
                  <a:tcPr marL="5238" marR="5238" marT="5238" marB="5238"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8EF"/>
                    </a:solidFill>
                  </a:tcPr>
                </a:tc>
              </a:tr>
              <a:tr h="1158475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effectLst/>
                        </a:rPr>
                        <a:t>2022г </a:t>
                      </a:r>
                    </a:p>
                  </a:txBody>
                  <a:tcPr marL="5238" marR="5238" marT="5238" marB="5238"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8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effectLst/>
                        </a:rPr>
                        <a:t>ЦНППМПР РТ </a:t>
                      </a:r>
                      <a:r>
                        <a:rPr lang="ru-RU" sz="1300" dirty="0" err="1">
                          <a:effectLst/>
                        </a:rPr>
                        <a:t>ИПиО</a:t>
                      </a:r>
                      <a:r>
                        <a:rPr lang="ru-RU" sz="1300" dirty="0">
                          <a:effectLst/>
                        </a:rPr>
                        <a:t> ФГАОУ ВО КФУ</a:t>
                      </a:r>
                    </a:p>
                  </a:txBody>
                  <a:tcPr marL="5238" marR="5238" marT="5238" marB="5238"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8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effectLst/>
                        </a:rPr>
                        <a:t>Совершенствование качества чтения, математического и естественнонаучного образования в начальной школе в контексте международных сопоставительных исследований</a:t>
                      </a:r>
                    </a:p>
                  </a:txBody>
                  <a:tcPr marL="5238" marR="5238" marT="5238" marB="5238"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8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>
                          <a:effectLst/>
                        </a:rPr>
                        <a:t>24</a:t>
                      </a:r>
                    </a:p>
                  </a:txBody>
                  <a:tcPr marL="5238" marR="5238" marT="5238" marB="5238"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8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effectLst/>
                        </a:rPr>
                        <a:t>ЦНППМПР00249/2022</a:t>
                      </a:r>
                    </a:p>
                  </a:txBody>
                  <a:tcPr marL="5238" marR="5238" marT="5238" marB="5238"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8EF"/>
                    </a:solidFill>
                  </a:tcPr>
                </a:tc>
              </a:tr>
              <a:tr h="1422431">
                <a:tc>
                  <a:txBody>
                    <a:bodyPr/>
                    <a:lstStyle/>
                    <a:p>
                      <a:pPr algn="ctr"/>
                      <a:r>
                        <a:rPr lang="ru-RU" sz="1300">
                          <a:effectLst/>
                        </a:rPr>
                        <a:t>2022г</a:t>
                      </a:r>
                    </a:p>
                  </a:txBody>
                  <a:tcPr marL="5238" marR="5238" marT="5238" marB="5238"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8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>
                          <a:effectLst/>
                        </a:rPr>
                        <a:t>ПМЦПКиППРОИПиО</a:t>
                      </a:r>
                    </a:p>
                    <a:p>
                      <a:pPr algn="ctr"/>
                      <a:r>
                        <a:rPr lang="ru-RU" sz="1300">
                          <a:effectLst/>
                        </a:rPr>
                        <a:t>КФУ</a:t>
                      </a:r>
                    </a:p>
                  </a:txBody>
                  <a:tcPr marL="5238" marR="5238" marT="5238" marB="5238"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8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effectLst/>
                        </a:rPr>
                        <a:t>Инновационные технологии в профессиональной деятельности учителя начальных классов в условиях реализации обновлённого ФГОС НОО (в том числе 16 часов по особенностям организации работы с детьми с ОВЗ)</a:t>
                      </a:r>
                    </a:p>
                  </a:txBody>
                  <a:tcPr marL="5238" marR="5238" marT="5238" marB="5238"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8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effectLst/>
                        </a:rPr>
                        <a:t>72</a:t>
                      </a:r>
                    </a:p>
                  </a:txBody>
                  <a:tcPr marL="5238" marR="5238" marT="5238" marB="5238"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8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effectLst/>
                        </a:rPr>
                        <a:t>КФУ01471/2022</a:t>
                      </a:r>
                    </a:p>
                  </a:txBody>
                  <a:tcPr marL="5238" marR="5238" marT="5238" marB="5238"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8EF"/>
                    </a:solidFill>
                  </a:tcPr>
                </a:tc>
              </a:tr>
              <a:tr h="1070490">
                <a:tc>
                  <a:txBody>
                    <a:bodyPr/>
                    <a:lstStyle/>
                    <a:p>
                      <a:pPr algn="ctr"/>
                      <a:r>
                        <a:rPr lang="ru-RU" sz="1300">
                          <a:effectLst/>
                        </a:rPr>
                        <a:t>2022г</a:t>
                      </a:r>
                    </a:p>
                  </a:txBody>
                  <a:tcPr marL="5238" marR="5238" marT="5238" marB="5238"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8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>
                          <a:effectLst/>
                        </a:rPr>
                        <a:t>ООО «Центр инновационного образования и воспитания»</a:t>
                      </a:r>
                    </a:p>
                  </a:txBody>
                  <a:tcPr marL="5238" marR="5238" marT="5238" marB="5238"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8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>
                          <a:effectLst/>
                        </a:rPr>
                        <a:t>Федеральный государственный образовательный стандарт начального общего образования в соответствии с приказом Минпросвещения России №286 от 31 мая 2021года</a:t>
                      </a:r>
                    </a:p>
                  </a:txBody>
                  <a:tcPr marL="5238" marR="5238" marT="5238" marB="5238"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8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effectLst/>
                        </a:rPr>
                        <a:t>44</a:t>
                      </a:r>
                    </a:p>
                  </a:txBody>
                  <a:tcPr marL="5238" marR="5238" marT="5238" marB="5238"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8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effectLst/>
                        </a:rPr>
                        <a:t>519-1166043</a:t>
                      </a:r>
                    </a:p>
                  </a:txBody>
                  <a:tcPr marL="5238" marR="5238" marT="5238" marB="5238"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8E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861677279"/>
      </p:ext>
    </p:extLst>
  </p:cSld>
  <p:clrMapOvr>
    <a:masterClrMapping/>
  </p:clrMapOvr>
  <p:transition advTm="1074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143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3600" b="1" i="1" dirty="0"/>
              <a:t>Мои достижения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700808"/>
            <a:ext cx="8496943" cy="5157192"/>
          </a:xfrm>
        </p:spPr>
        <p:txBody>
          <a:bodyPr>
            <a:normAutofit fontScale="55000" lnSpcReduction="20000"/>
          </a:bodyPr>
          <a:lstStyle/>
          <a:p>
            <a:pPr>
              <a:buFont typeface="Arial"/>
              <a:buChar char="•"/>
            </a:pPr>
            <a:r>
              <a:rPr lang="ru-RU" dirty="0">
                <a:solidFill>
                  <a:srgbClr val="212529"/>
                </a:solidFill>
                <a:latin typeface="Arial"/>
              </a:rPr>
              <a:t>Школьная почётная грамота за творческий подход к организации учебно-воспитательного процесса, 2018год</a:t>
            </a:r>
          </a:p>
          <a:p>
            <a:pPr>
              <a:buFont typeface="Arial"/>
              <a:buChar char="•"/>
            </a:pPr>
            <a:r>
              <a:rPr lang="ru-RU" dirty="0">
                <a:solidFill>
                  <a:srgbClr val="212529"/>
                </a:solidFill>
                <a:latin typeface="Arial"/>
              </a:rPr>
              <a:t>Почётная грамота МКУ за многолетний добросовестный труд и достигнутые успехи в области образования и воспитания подрастающего поколения, 2018год</a:t>
            </a:r>
          </a:p>
          <a:p>
            <a:pPr>
              <a:buFont typeface="Arial"/>
              <a:buChar char="•"/>
            </a:pPr>
            <a:r>
              <a:rPr lang="ru-RU" dirty="0">
                <a:solidFill>
                  <a:srgbClr val="212529"/>
                </a:solidFill>
                <a:latin typeface="Arial"/>
              </a:rPr>
              <a:t>Районный конкур Методических разработок «Современный урок с использованием национально –регионального </a:t>
            </a:r>
            <a:r>
              <a:rPr lang="ru-RU" dirty="0" err="1">
                <a:solidFill>
                  <a:srgbClr val="212529"/>
                </a:solidFill>
                <a:latin typeface="Arial"/>
              </a:rPr>
              <a:t>компонента».диплом</a:t>
            </a:r>
            <a:r>
              <a:rPr lang="ru-RU" dirty="0">
                <a:solidFill>
                  <a:srgbClr val="212529"/>
                </a:solidFill>
                <a:latin typeface="Arial"/>
              </a:rPr>
              <a:t>  2место, 2018год</a:t>
            </a:r>
          </a:p>
          <a:p>
            <a:pPr>
              <a:buFont typeface="Arial"/>
              <a:buChar char="•"/>
            </a:pPr>
            <a:r>
              <a:rPr lang="ru-RU" dirty="0">
                <a:solidFill>
                  <a:srgbClr val="212529"/>
                </a:solidFill>
                <a:latin typeface="Arial"/>
              </a:rPr>
              <a:t>Благодарственное письмо за подготовку призёра конкурса «Вперёд  в прошлое-2019» в номинации «Сказочное превращение», 2019год</a:t>
            </a:r>
          </a:p>
          <a:p>
            <a:pPr>
              <a:buFont typeface="Arial"/>
              <a:buChar char="•"/>
            </a:pPr>
            <a:r>
              <a:rPr lang="ru-RU" dirty="0">
                <a:solidFill>
                  <a:srgbClr val="212529"/>
                </a:solidFill>
                <a:latin typeface="Arial"/>
              </a:rPr>
              <a:t>Благодарственное письмо за активную работу на платформе </a:t>
            </a:r>
            <a:r>
              <a:rPr lang="ru-RU" dirty="0" err="1">
                <a:solidFill>
                  <a:srgbClr val="212529"/>
                </a:solidFill>
                <a:latin typeface="Arial"/>
              </a:rPr>
              <a:t>Учи.ру</a:t>
            </a:r>
            <a:r>
              <a:rPr lang="ru-RU" dirty="0">
                <a:solidFill>
                  <a:srgbClr val="212529"/>
                </a:solidFill>
                <a:latin typeface="Arial"/>
              </a:rPr>
              <a:t>, 2020год</a:t>
            </a:r>
          </a:p>
          <a:p>
            <a:pPr>
              <a:buFont typeface="Arial"/>
              <a:buChar char="•"/>
            </a:pPr>
            <a:r>
              <a:rPr lang="ru-RU" dirty="0">
                <a:solidFill>
                  <a:srgbClr val="212529"/>
                </a:solidFill>
                <a:latin typeface="Arial"/>
              </a:rPr>
              <a:t>Муниципальный этап республиканского конкурса методических разработок уроков, посвящённого 75- </a:t>
            </a:r>
            <a:r>
              <a:rPr lang="ru-RU" dirty="0" err="1">
                <a:solidFill>
                  <a:srgbClr val="212529"/>
                </a:solidFill>
                <a:latin typeface="Arial"/>
              </a:rPr>
              <a:t>летию</a:t>
            </a:r>
            <a:r>
              <a:rPr lang="ru-RU" dirty="0">
                <a:solidFill>
                  <a:srgbClr val="212529"/>
                </a:solidFill>
                <a:latin typeface="Arial"/>
              </a:rPr>
              <a:t> Победы в </a:t>
            </a:r>
            <a:r>
              <a:rPr lang="ru-RU" dirty="0" err="1">
                <a:solidFill>
                  <a:srgbClr val="212529"/>
                </a:solidFill>
                <a:latin typeface="Arial"/>
              </a:rPr>
              <a:t>ВОв</a:t>
            </a:r>
            <a:r>
              <a:rPr lang="ru-RU" dirty="0">
                <a:solidFill>
                  <a:srgbClr val="212529"/>
                </a:solidFill>
                <a:latin typeface="Arial"/>
              </a:rPr>
              <a:t> рамках Парламентского урока-2020; Диплом 2место, 2020год</a:t>
            </a:r>
          </a:p>
          <a:p>
            <a:pPr>
              <a:buFont typeface="Arial"/>
              <a:buChar char="•"/>
            </a:pPr>
            <a:r>
              <a:rPr lang="ru-RU" dirty="0">
                <a:solidFill>
                  <a:srgbClr val="212529"/>
                </a:solidFill>
                <a:latin typeface="Arial"/>
              </a:rPr>
              <a:t>Муниципальный конкурс методических разработок в номинации «Урок-исследование», диплом 2место, 2020год</a:t>
            </a:r>
          </a:p>
          <a:p>
            <a:pPr>
              <a:buFont typeface="Arial"/>
              <a:buChar char="•"/>
            </a:pPr>
            <a:r>
              <a:rPr lang="ru-RU" dirty="0">
                <a:solidFill>
                  <a:srgbClr val="212529"/>
                </a:solidFill>
                <a:latin typeface="Arial"/>
              </a:rPr>
              <a:t>Всероссийский профессиональный педагогический конкурс в номинации «Лучшая технологическая карта», диплом 1 степени, 2020год</a:t>
            </a:r>
          </a:p>
          <a:p>
            <a:pPr>
              <a:buFont typeface="Arial"/>
              <a:buChar char="•"/>
            </a:pPr>
            <a:r>
              <a:rPr lang="ru-RU" dirty="0">
                <a:solidFill>
                  <a:srgbClr val="212529"/>
                </a:solidFill>
                <a:latin typeface="Arial"/>
              </a:rPr>
              <a:t>Заочный этап Международного мастер-класса учителей родного, в том числе русского языка, проводимого ФИРО </a:t>
            </a:r>
            <a:r>
              <a:rPr lang="ru-RU" dirty="0" err="1">
                <a:solidFill>
                  <a:srgbClr val="212529"/>
                </a:solidFill>
                <a:latin typeface="Arial"/>
              </a:rPr>
              <a:t>РАНХиГС</a:t>
            </a:r>
            <a:r>
              <a:rPr lang="ru-RU" dirty="0">
                <a:solidFill>
                  <a:srgbClr val="212529"/>
                </a:solidFill>
                <a:latin typeface="Arial"/>
              </a:rPr>
              <a:t>, сертификат участника, 2021год</a:t>
            </a:r>
          </a:p>
          <a:p>
            <a:pPr>
              <a:buFont typeface="Arial"/>
              <a:buChar char="•"/>
            </a:pPr>
            <a:r>
              <a:rPr lang="ru-RU" dirty="0">
                <a:solidFill>
                  <a:srgbClr val="212529"/>
                </a:solidFill>
                <a:latin typeface="Arial"/>
              </a:rPr>
              <a:t>Благодарность педагогу  за подготовку учащихся к международной «VI Большой олимпиаде» по предмету Финансовая грамотность, 2021год</a:t>
            </a:r>
          </a:p>
          <a:p>
            <a:pPr>
              <a:buFont typeface="Arial"/>
              <a:buChar char="•"/>
            </a:pPr>
            <a:r>
              <a:rPr lang="ru-RU" dirty="0">
                <a:solidFill>
                  <a:srgbClr val="212529"/>
                </a:solidFill>
                <a:latin typeface="Arial"/>
              </a:rPr>
              <a:t>Благодарственное письмо за подготовку победителя Республиканской НПК </a:t>
            </a:r>
            <a:r>
              <a:rPr lang="ru-RU" dirty="0" err="1">
                <a:solidFill>
                  <a:srgbClr val="212529"/>
                </a:solidFill>
                <a:latin typeface="Arial"/>
              </a:rPr>
              <a:t>им.Г.Р.Державина</a:t>
            </a:r>
            <a:r>
              <a:rPr lang="ru-RU" dirty="0">
                <a:solidFill>
                  <a:srgbClr val="212529"/>
                </a:solidFill>
                <a:latin typeface="Arial"/>
              </a:rPr>
              <a:t> «Река времён», 2022год</a:t>
            </a:r>
          </a:p>
          <a:p>
            <a:pPr>
              <a:buFont typeface="Arial"/>
              <a:buChar char="•"/>
            </a:pPr>
            <a:r>
              <a:rPr lang="ru-RU" dirty="0">
                <a:solidFill>
                  <a:srgbClr val="212529"/>
                </a:solidFill>
                <a:latin typeface="Arial"/>
              </a:rPr>
              <a:t>XVII Республиканская научно-исследовательская конференция имени татарского учёного-просветителя Ибрагима </a:t>
            </a:r>
            <a:r>
              <a:rPr lang="ru-RU" dirty="0" err="1">
                <a:solidFill>
                  <a:srgbClr val="212529"/>
                </a:solidFill>
                <a:latin typeface="Arial"/>
              </a:rPr>
              <a:t>Хальфина</a:t>
            </a:r>
            <a:r>
              <a:rPr lang="ru-RU" dirty="0">
                <a:solidFill>
                  <a:srgbClr val="212529"/>
                </a:solidFill>
                <a:latin typeface="Arial"/>
              </a:rPr>
              <a:t>, призёр, 2022год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41077820"/>
      </p:ext>
    </p:extLst>
  </p:cSld>
  <p:clrMapOvr>
    <a:masterClrMapping/>
  </p:clrMapOvr>
  <p:transition advTm="1014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88640"/>
            <a:ext cx="1792182" cy="28803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88640"/>
            <a:ext cx="1973163" cy="28803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429000"/>
            <a:ext cx="2148578" cy="32481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3429000"/>
            <a:ext cx="2194966" cy="32898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033" y="3429000"/>
            <a:ext cx="2088232" cy="32481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92280" y="3429000"/>
            <a:ext cx="1924394" cy="32579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88640"/>
            <a:ext cx="1851695" cy="28456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5978" y="210236"/>
            <a:ext cx="1923157" cy="28587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869454826"/>
      </p:ext>
    </p:extLst>
  </p:cSld>
  <p:clrMapOvr>
    <a:masterClrMapping/>
  </p:clrMapOvr>
  <p:transition advTm="10405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19256" cy="100126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Методическая тема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201494397"/>
              </p:ext>
            </p:extLst>
          </p:nvPr>
        </p:nvGraphicFramePr>
        <p:xfrm>
          <a:off x="867718" y="1916832"/>
          <a:ext cx="4913744" cy="3960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276872"/>
            <a:ext cx="3747036" cy="3742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35696" y="3161616"/>
            <a:ext cx="5616624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32147919"/>
      </p:ext>
    </p:extLst>
  </p:cSld>
  <p:clrMapOvr>
    <a:masterClrMapping/>
  </p:clrMapOvr>
  <p:transition advTm="867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Мониторинг показателей  успеваемости </a:t>
            </a:r>
            <a:br>
              <a:rPr lang="ru-RU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32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830432905"/>
              </p:ext>
            </p:extLst>
          </p:nvPr>
        </p:nvGraphicFramePr>
        <p:xfrm>
          <a:off x="179512" y="2132856"/>
          <a:ext cx="8687388" cy="42484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1847"/>
                <a:gridCol w="2171847"/>
                <a:gridCol w="2171847"/>
                <a:gridCol w="2171847"/>
              </a:tblGrid>
              <a:tr h="17524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Учебный год</a:t>
                      </a:r>
                      <a:endParaRPr lang="ru-RU" sz="1400" b="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Предмет</a:t>
                      </a:r>
                      <a:endParaRPr lang="ru-RU" sz="1400" b="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Качество </a:t>
                      </a:r>
                      <a:r>
                        <a:rPr lang="ru-RU" sz="1100" dirty="0">
                          <a:effectLst/>
                        </a:rPr>
                        <a:t>обучения % обучающихся  на «4» и «5» в общей численности обучающихся у аттестуемого  педагогического работника)</a:t>
                      </a:r>
                      <a:endParaRPr lang="ru-RU" sz="1100" b="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effectLst/>
                        </a:rPr>
                        <a:t>Успева</a:t>
                      </a:r>
                      <a:endParaRPr lang="ru-RU" sz="1400" dirty="0" smtClean="0">
                        <a:effectLst/>
                      </a:endParaRPr>
                    </a:p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effectLst/>
                        </a:rPr>
                        <a:t>мость</a:t>
                      </a:r>
                      <a:r>
                        <a:rPr lang="ru-RU" sz="1400" dirty="0" smtClean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(%)</a:t>
                      </a:r>
                      <a:endParaRPr lang="ru-RU" sz="1400" b="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84591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2019-2020</a:t>
                      </a:r>
                    </a:p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b="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Русский</a:t>
                      </a:r>
                      <a:r>
                        <a:rPr lang="ru-RU" sz="1400" baseline="0" dirty="0" smtClean="0">
                          <a:effectLst/>
                        </a:rPr>
                        <a:t> </a:t>
                      </a:r>
                      <a:r>
                        <a:rPr lang="ru-RU" sz="1400" dirty="0" smtClean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язык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33,3%</a:t>
                      </a:r>
                      <a:endParaRPr lang="ru-RU" sz="1400" b="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100%</a:t>
                      </a:r>
                      <a:endParaRPr lang="ru-RU" sz="1400" b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8459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Литературное</a:t>
                      </a:r>
                      <a:r>
                        <a:rPr lang="ru-RU" sz="1400" baseline="0" dirty="0" smtClean="0">
                          <a:effectLst/>
                        </a:rPr>
                        <a:t> чтение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66,6%</a:t>
                      </a:r>
                      <a:endParaRPr lang="ru-RU" sz="1400" b="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100%</a:t>
                      </a:r>
                      <a:endParaRPr lang="ru-RU" sz="1400" b="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84591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2020-2021</a:t>
                      </a:r>
                    </a:p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b="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Русский  </a:t>
                      </a:r>
                      <a:r>
                        <a:rPr lang="ru-RU" sz="1400" dirty="0">
                          <a:effectLst/>
                        </a:rPr>
                        <a:t>язык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1400" b="0" dirty="0" err="1" smtClean="0">
                          <a:effectLst/>
                          <a:latin typeface="Lucida Sans Unicode"/>
                          <a:ea typeface="+mn-ea"/>
                          <a:cs typeface="+mn-cs"/>
                        </a:rPr>
                        <a:t>безотметочное</a:t>
                      </a:r>
                      <a:endParaRPr lang="ru-RU" sz="1400" b="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100%</a:t>
                      </a:r>
                      <a:endParaRPr lang="ru-RU" sz="1400" b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8459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Литературное</a:t>
                      </a:r>
                      <a:r>
                        <a:rPr lang="ru-RU" sz="1400" baseline="0" dirty="0" smtClean="0">
                          <a:effectLst/>
                        </a:rPr>
                        <a:t> чтение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   </a:t>
                      </a:r>
                      <a:r>
                        <a:rPr lang="ru-RU" sz="1400" dirty="0" err="1" smtClean="0">
                          <a:effectLst/>
                        </a:rPr>
                        <a:t>безотметочное</a:t>
                      </a:r>
                      <a:endParaRPr lang="ru-RU" sz="1400" b="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100%</a:t>
                      </a:r>
                      <a:endParaRPr lang="ru-RU" sz="1400" b="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5761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2021-2022</a:t>
                      </a:r>
                    </a:p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b="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Русский  </a:t>
                      </a:r>
                      <a:r>
                        <a:rPr lang="ru-RU" sz="1400" dirty="0">
                          <a:effectLst/>
                        </a:rPr>
                        <a:t>язык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25%</a:t>
                      </a:r>
                      <a:endParaRPr lang="ru-RU" sz="1400" b="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100%</a:t>
                      </a:r>
                      <a:endParaRPr lang="ru-RU" sz="1400" b="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190845530"/>
      </p:ext>
    </p:extLst>
  </p:cSld>
  <p:clrMapOvr>
    <a:masterClrMapping/>
  </p:clrMapOvr>
  <p:transition advTm="9266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Классный руководитель –это не специальность, а призвание!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/>
        </p:blipFill>
        <p:spPr>
          <a:xfrm>
            <a:off x="1645708" y="1935163"/>
            <a:ext cx="5852583" cy="43894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28314722"/>
      </p:ext>
    </p:extLst>
  </p:cSld>
  <p:clrMapOvr>
    <a:masterClrMapping/>
  </p:clrMapOvr>
  <p:transition advTm="890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</TotalTime>
  <Words>440</Words>
  <Application>Microsoft Office PowerPoint</Application>
  <PresentationFormat>Экран (4:3)</PresentationFormat>
  <Paragraphs>92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Поток</vt:lpstr>
      <vt:lpstr>Муниципальное бюджетное общеобразовательное учреждение  Ташкирменская общебразовательная школа Лаишевского района Республики Татарстан     Портфолио   Габидуллиной Альмиры Ильгизовны,  учителя  начальных классов Классный руководитель 3 класса</vt:lpstr>
      <vt:lpstr>Педагогическое кредо</vt:lpstr>
      <vt:lpstr>Общие сведения</vt:lpstr>
      <vt:lpstr>Повышение квалификации</vt:lpstr>
      <vt:lpstr>Мои достижения</vt:lpstr>
      <vt:lpstr>Слайд 6</vt:lpstr>
      <vt:lpstr>Методическая тема</vt:lpstr>
      <vt:lpstr>Мониторинг показателей  успеваемости  </vt:lpstr>
      <vt:lpstr> Классный руководитель –это не специальность, а призвание! </vt:lpstr>
      <vt:lpstr>Выпускники начальной школы  2020</vt:lpstr>
      <vt:lpstr>Мои третьеклассники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общеобразовательное учреждение  Ташкирменская общебразовательная школа Лаишевского района Республики Татарстан     Портфолио   Габидуллиной Альмиры Ильгизовны,  учителя  начальных классов Классный руководитель 3 класса</dc:title>
  <dc:creator>Ташкирменская Школа</dc:creator>
  <cp:lastModifiedBy>Наталья</cp:lastModifiedBy>
  <cp:revision>2</cp:revision>
  <dcterms:created xsi:type="dcterms:W3CDTF">2023-02-20T09:22:49Z</dcterms:created>
  <dcterms:modified xsi:type="dcterms:W3CDTF">2023-02-20T09:30:19Z</dcterms:modified>
</cp:coreProperties>
</file>